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259" r:id="rId3"/>
    <p:sldId id="294" r:id="rId4"/>
    <p:sldId id="323" r:id="rId5"/>
    <p:sldId id="324" r:id="rId6"/>
    <p:sldId id="296" r:id="rId7"/>
    <p:sldId id="325" r:id="rId8"/>
    <p:sldId id="326" r:id="rId9"/>
    <p:sldId id="329" r:id="rId10"/>
    <p:sldId id="327" r:id="rId11"/>
    <p:sldId id="328" r:id="rId12"/>
    <p:sldId id="321" r:id="rId13"/>
    <p:sldId id="297" r:id="rId14"/>
  </p:sldIdLst>
  <p:sldSz cx="12190413" cy="6859588"/>
  <p:notesSz cx="6858000" cy="9144000"/>
  <p:embeddedFontLst>
    <p:embeddedFont>
      <p:font typeface="Malgun Gothic" panose="020B0503020000020004" pitchFamily="34" charset="-127"/>
      <p:regular r:id="rId17"/>
      <p:bold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3C3C"/>
    <a:srgbClr val="5BBED1"/>
    <a:srgbClr val="B789BA"/>
    <a:srgbClr val="FCF5AD"/>
    <a:srgbClr val="000000"/>
    <a:srgbClr val="15D98A"/>
    <a:srgbClr val="D4F0CD"/>
    <a:srgbClr val="44B6D1"/>
    <a:srgbClr val="27BE61"/>
    <a:srgbClr val="8A2D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88" d="100"/>
          <a:sy n="88" d="100"/>
        </p:scale>
        <p:origin x="725" y="62"/>
      </p:cViewPr>
      <p:guideLst>
        <p:guide orient="horz" pos="2160"/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663158" y="2637706"/>
            <a:ext cx="5231111" cy="201622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ysClr val="windowText" lastClr="00000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78582" y="1413570"/>
            <a:ext cx="11305256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045566" y="2997746"/>
            <a:ext cx="5472608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25" TargetMode="External"/><Relationship Id="rId2" Type="http://schemas.openxmlformats.org/officeDocument/2006/relationships/hyperlink" Target="https://en.wikipedia.org/wiki/Mirrorless_interchangeable-lens_camera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hyperlink" Target="https://www.sony.bg/electronics/compact-mirrorless-camera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735166" y="2781722"/>
            <a:ext cx="5231111" cy="2188194"/>
          </a:xfrm>
        </p:spPr>
        <p:txBody>
          <a:bodyPr/>
          <a:lstStyle/>
          <a:p>
            <a:r>
              <a:rPr lang="bg-BG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Безогледални</a:t>
            </a:r>
            <a:r>
              <a:rPr lang="bg-BG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bg-BG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камери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0501" y="4653930"/>
            <a:ext cx="3960440" cy="31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bg-BG" altLang="ko-KR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Елена </a:t>
            </a:r>
            <a:r>
              <a:rPr kumimoji="1" lang="bg-BG" altLang="ko-KR" sz="1400" dirty="0" err="1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Чалканова</a:t>
            </a:r>
            <a:r>
              <a:rPr kumimoji="1" lang="bg-BG" altLang="ko-KR" sz="1400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 11,,Д“</a:t>
            </a:r>
            <a:endParaRPr kumimoji="1" lang="en-US" altLang="ko-KR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10585176" cy="798753"/>
          </a:xfrm>
        </p:spPr>
        <p:txBody>
          <a:bodyPr>
            <a:normAutofit/>
          </a:bodyPr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</a:t>
            </a:r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</a:rPr>
              <a:t>  </a:t>
            </a:r>
            <a:r>
              <a:rPr lang="bg-BG" altLang="ko-KR" dirty="0" err="1" smtClean="0"/>
              <a:t>Безогледален</a:t>
            </a:r>
            <a:r>
              <a:rPr lang="bg-BG" altLang="ko-KR" dirty="0" smtClean="0"/>
              <a:t> фотоапарат </a:t>
            </a:r>
            <a:r>
              <a:rPr lang="en-US" altLang="ko-KR" dirty="0" smtClean="0">
                <a:solidFill>
                  <a:srgbClr val="C00000"/>
                </a:solidFill>
              </a:rPr>
              <a:t>Sony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  <p:sp>
        <p:nvSpPr>
          <p:cNvPr id="11" name="Контейнер за съдържани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g-BG" b="1" i="0" dirty="0" err="1"/>
              <a:t>Боке</a:t>
            </a:r>
            <a:r>
              <a:rPr lang="bg-BG" b="1" i="0" dirty="0"/>
              <a:t> (селективен фокус</a:t>
            </a:r>
            <a:r>
              <a:rPr lang="bg-BG" b="1" i="0" dirty="0" smtClean="0"/>
              <a:t>)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10" y="1899866"/>
            <a:ext cx="10801200" cy="43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10585176" cy="798753"/>
          </a:xfrm>
        </p:spPr>
        <p:txBody>
          <a:bodyPr>
            <a:normAutofit/>
          </a:bodyPr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</a:t>
            </a:r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</a:rPr>
              <a:t>  </a:t>
            </a:r>
            <a:r>
              <a:rPr lang="bg-BG" altLang="ko-KR" dirty="0" err="1" smtClean="0"/>
              <a:t>Безогледален</a:t>
            </a:r>
            <a:r>
              <a:rPr lang="bg-BG" altLang="ko-KR" dirty="0" smtClean="0"/>
              <a:t> фотоапарат </a:t>
            </a:r>
            <a:r>
              <a:rPr lang="en-US" altLang="ko-KR" dirty="0" smtClean="0">
                <a:solidFill>
                  <a:srgbClr val="C00000"/>
                </a:solidFill>
              </a:rPr>
              <a:t>Sony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  <p:sp>
        <p:nvSpPr>
          <p:cNvPr id="11" name="Контейнер за съдържани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g-BG" b="1" i="0" dirty="0" smtClean="0"/>
              <a:t>Бързо и лесно споделяне</a:t>
            </a:r>
          </a:p>
          <a:p>
            <a:pPr marL="0" indent="0"/>
            <a:r>
              <a:rPr lang="ru-RU" i="0" dirty="0"/>
              <a:t>С </a:t>
            </a:r>
            <a:r>
              <a:rPr lang="ru-RU" i="0" dirty="0" err="1"/>
              <a:t>функцията</a:t>
            </a:r>
            <a:r>
              <a:rPr lang="ru-RU" i="0" dirty="0"/>
              <a:t> "</a:t>
            </a:r>
            <a:r>
              <a:rPr lang="ru-RU" i="0" dirty="0" err="1"/>
              <a:t>Споделяне</a:t>
            </a:r>
            <a:r>
              <a:rPr lang="ru-RU" i="0" dirty="0"/>
              <a:t> </a:t>
            </a:r>
            <a:r>
              <a:rPr lang="ru-RU" i="0" dirty="0" err="1"/>
              <a:t>One-touch</a:t>
            </a:r>
            <a:r>
              <a:rPr lang="ru-RU" i="0" dirty="0"/>
              <a:t>" </a:t>
            </a:r>
            <a:r>
              <a:rPr lang="ru-RU" i="0" dirty="0" err="1"/>
              <a:t>тези</a:t>
            </a:r>
            <a:r>
              <a:rPr lang="ru-RU" i="0" dirty="0"/>
              <a:t> </a:t>
            </a:r>
            <a:r>
              <a:rPr lang="ru-RU" i="0" dirty="0" err="1"/>
              <a:t>безогледални</a:t>
            </a:r>
            <a:r>
              <a:rPr lang="ru-RU" i="0" dirty="0"/>
              <a:t> </a:t>
            </a:r>
            <a:r>
              <a:rPr lang="ru-RU" i="0" dirty="0" err="1"/>
              <a:t>фотоапарати</a:t>
            </a:r>
            <a:r>
              <a:rPr lang="ru-RU" i="0" dirty="0"/>
              <a:t> </a:t>
            </a:r>
            <a:r>
              <a:rPr lang="ru-RU" i="0" dirty="0" err="1"/>
              <a:t>Sony</a:t>
            </a:r>
            <a:r>
              <a:rPr lang="ru-RU" i="0" dirty="0"/>
              <a:t> </a:t>
            </a:r>
            <a:r>
              <a:rPr lang="ru-RU" i="0" dirty="0" err="1"/>
              <a:t>улесняват</a:t>
            </a:r>
            <a:r>
              <a:rPr lang="ru-RU" i="0" dirty="0"/>
              <a:t> </a:t>
            </a:r>
            <a:r>
              <a:rPr lang="ru-RU" i="0" dirty="0" err="1"/>
              <a:t>заснемането</a:t>
            </a:r>
            <a:r>
              <a:rPr lang="ru-RU" i="0" dirty="0"/>
              <a:t>, </a:t>
            </a:r>
            <a:r>
              <a:rPr lang="ru-RU" i="0" dirty="0" err="1"/>
              <a:t>преноса</a:t>
            </a:r>
            <a:r>
              <a:rPr lang="ru-RU" i="0" dirty="0"/>
              <a:t> до смарт устройство и </a:t>
            </a:r>
            <a:r>
              <a:rPr lang="ru-RU" i="0" dirty="0" err="1"/>
              <a:t>споделянето</a:t>
            </a:r>
            <a:r>
              <a:rPr lang="ru-RU" i="0" dirty="0"/>
              <a:t> с приятели.</a:t>
            </a:r>
            <a:endParaRPr lang="bg-BG" i="0" dirty="0" smtClean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l="1786"/>
          <a:stretch/>
        </p:blipFill>
        <p:spPr>
          <a:xfrm>
            <a:off x="6599262" y="2517434"/>
            <a:ext cx="4557788" cy="36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05</a:t>
            </a:r>
            <a:r>
              <a:rPr lang="bg-BG" altLang="ko-KR" dirty="0" smtClean="0"/>
              <a:t> Източници </a:t>
            </a:r>
            <a:r>
              <a:rPr lang="bg-BG" altLang="ko-KR" dirty="0" smtClean="0"/>
              <a:t>на информация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ko-KR" dirty="0" smtClean="0">
                <a:solidFill>
                  <a:schemeClr val="accent5"/>
                </a:solidFill>
                <a:hlinkClick r:id="rId2"/>
              </a:rPr>
              <a:t>https://en.wikipedia.org/wiki/Mirrorless_interchangeable-lens_camera</a:t>
            </a:r>
            <a:endParaRPr lang="en-US" altLang="ko-KR" dirty="0" smtClean="0">
              <a:solidFill>
                <a:schemeClr val="accent5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R" dirty="0" smtClean="0">
                <a:solidFill>
                  <a:schemeClr val="accent5"/>
                </a:solidFill>
                <a:hlinkClick r:id="rId3"/>
              </a:rPr>
              <a:t>https://bg.wikipedia.org/wiki/%</a:t>
            </a:r>
            <a:endParaRPr lang="bg-BG" altLang="ko-KR" dirty="0" smtClean="0">
              <a:solidFill>
                <a:schemeClr val="accent5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ko-KR" dirty="0" smtClean="0">
                <a:solidFill>
                  <a:schemeClr val="accent5"/>
                </a:solidFill>
                <a:hlinkClick r:id="rId4"/>
              </a:rPr>
              <a:t>https://www.sony.bg/electronics/compact-mirrorless-cameras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214" y="2853730"/>
            <a:ext cx="5194548" cy="3563460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101896" y="3285778"/>
            <a:ext cx="6666264" cy="1224136"/>
          </a:xfrm>
        </p:spPr>
        <p:txBody>
          <a:bodyPr/>
          <a:lstStyle/>
          <a:p>
            <a:pPr algn="ctr"/>
            <a:r>
              <a:rPr lang="bg-BG" altLang="ko-KR" sz="6000" dirty="0" smtClean="0">
                <a:solidFill>
                  <a:srgbClr val="CD3C3C"/>
                </a:solidFill>
              </a:rPr>
              <a:t>Б</a:t>
            </a:r>
            <a:r>
              <a:rPr lang="bg-BG" altLang="ko-KR" sz="6000" dirty="0" smtClean="0"/>
              <a:t>лагодаря </a:t>
            </a:r>
            <a:r>
              <a:rPr lang="bg-BG" altLang="ko-KR" sz="6000" dirty="0" smtClean="0">
                <a:solidFill>
                  <a:srgbClr val="C00000"/>
                </a:solidFill>
              </a:rPr>
              <a:t>В</a:t>
            </a:r>
            <a:r>
              <a:rPr lang="bg-BG" altLang="ko-KR" sz="6000" dirty="0" smtClean="0"/>
              <a:t>и за </a:t>
            </a:r>
            <a:r>
              <a:rPr lang="bg-BG" altLang="ko-KR" sz="6000" dirty="0" smtClean="0">
                <a:solidFill>
                  <a:srgbClr val="CD3C3C"/>
                </a:solidFill>
              </a:rPr>
              <a:t>в</a:t>
            </a:r>
            <a:r>
              <a:rPr lang="bg-BG" altLang="ko-KR" sz="6000" dirty="0" smtClean="0"/>
              <a:t>ниманието!</a:t>
            </a:r>
            <a:endParaRPr lang="ko-KR" altLang="en-US" sz="60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133629" y="4293890"/>
            <a:ext cx="70567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078" y="1053530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ko-KR" sz="3000" b="1" dirty="0" smtClean="0">
                <a:latin typeface="+mj-lt"/>
                <a:ea typeface="맑은 고딕" panose="020B0503020000020004" pitchFamily="50" charset="-127"/>
              </a:rPr>
              <a:t>Съдържание</a:t>
            </a:r>
            <a:endParaRPr lang="ko-KR" altLang="en-US" sz="3000" b="1" dirty="0"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430910" y="1834570"/>
            <a:ext cx="5492493" cy="546869"/>
            <a:chOff x="3430910" y="1834570"/>
            <a:chExt cx="5492493" cy="546869"/>
          </a:xfrm>
        </p:grpSpPr>
        <p:grpSp>
          <p:nvGrpSpPr>
            <p:cNvPr id="3" name="그룹 2"/>
            <p:cNvGrpSpPr/>
            <p:nvPr/>
          </p:nvGrpSpPr>
          <p:grpSpPr>
            <a:xfrm>
              <a:off x="3430910" y="1834570"/>
              <a:ext cx="5492493" cy="546869"/>
              <a:chOff x="3430910" y="1834570"/>
              <a:chExt cx="5492493" cy="546869"/>
            </a:xfrm>
          </p:grpSpPr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4295006" y="1834570"/>
                <a:ext cx="46283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bg-BG" altLang="ko-KR" sz="1800" b="1" dirty="0" smtClean="0">
                    <a:latin typeface="+mj-lt"/>
                    <a:ea typeface="맑은 고딕" panose="020B0503020000020004" pitchFamily="50" charset="-127"/>
                  </a:rPr>
                  <a:t>Същност</a:t>
                </a:r>
                <a:endParaRPr lang="en-US" altLang="ko-KR" sz="1800" b="1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" name="Text Box 11"/>
              <p:cNvSpPr txBox="1">
                <a:spLocks noChangeArrowheads="1"/>
              </p:cNvSpPr>
              <p:nvPr/>
            </p:nvSpPr>
            <p:spPr bwMode="auto">
              <a:xfrm>
                <a:off x="4295006" y="2135218"/>
                <a:ext cx="459290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r>
                  <a:rPr lang="bg-BG" altLang="ko-KR" sz="1200" dirty="0" err="1" smtClean="0">
                    <a:latin typeface="+mj-lt"/>
                    <a:ea typeface="맑은 고딕" pitchFamily="50" charset="-127"/>
                    <a:cs typeface="굴림" pitchFamily="50" charset="-127"/>
                  </a:rPr>
                  <a:t>Безогледални</a:t>
                </a:r>
                <a:r>
                  <a:rPr lang="bg-BG" altLang="ko-KR" sz="1200" dirty="0" smtClean="0">
                    <a:latin typeface="+mj-lt"/>
                    <a:ea typeface="맑은 고딕" pitchFamily="50" charset="-127"/>
                    <a:cs typeface="굴림" pitchFamily="50" charset="-127"/>
                  </a:rPr>
                  <a:t> (хибридни) фотоапарати</a:t>
                </a:r>
                <a:endParaRPr lang="en-US" altLang="ko-KR" sz="1200" dirty="0"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" name="TextBox 13"/>
              <p:cNvSpPr txBox="1">
                <a:spLocks noChangeArrowheads="1"/>
              </p:cNvSpPr>
              <p:nvPr/>
            </p:nvSpPr>
            <p:spPr bwMode="auto">
              <a:xfrm>
                <a:off x="3430910" y="1859802"/>
                <a:ext cx="57606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rgbClr val="C00000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5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" name="타원 7"/>
            <p:cNvSpPr/>
            <p:nvPr/>
          </p:nvSpPr>
          <p:spPr>
            <a:xfrm flipV="1">
              <a:off x="3934966" y="191762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430910" y="2651890"/>
            <a:ext cx="5492493" cy="477054"/>
            <a:chOff x="3430910" y="2651890"/>
            <a:chExt cx="5492493" cy="477054"/>
          </a:xfrm>
        </p:grpSpPr>
        <p:grpSp>
          <p:nvGrpSpPr>
            <p:cNvPr id="7" name="그룹 6"/>
            <p:cNvGrpSpPr/>
            <p:nvPr/>
          </p:nvGrpSpPr>
          <p:grpSpPr>
            <a:xfrm>
              <a:off x="3430910" y="2651890"/>
              <a:ext cx="5492493" cy="477054"/>
              <a:chOff x="3430910" y="2651890"/>
              <a:chExt cx="5492493" cy="477054"/>
            </a:xfrm>
          </p:grpSpPr>
          <p:sp>
            <p:nvSpPr>
              <p:cNvPr id="71" name="TextBox 13"/>
              <p:cNvSpPr txBox="1">
                <a:spLocks noChangeArrowheads="1"/>
              </p:cNvSpPr>
              <p:nvPr/>
            </p:nvSpPr>
            <p:spPr bwMode="auto">
              <a:xfrm>
                <a:off x="3430910" y="2651890"/>
                <a:ext cx="57606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rgbClr val="C00000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5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4295006" y="2655390"/>
                <a:ext cx="46283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bg-BG" altLang="ko-KR" sz="1800" b="1" dirty="0" smtClean="0">
                    <a:latin typeface="+mj-lt"/>
                    <a:ea typeface="맑은 고딕" panose="020B0503020000020004" pitchFamily="50" charset="-127"/>
                  </a:rPr>
                  <a:t>Характеристики</a:t>
                </a:r>
                <a:endParaRPr lang="en-US" altLang="ko-KR" sz="1800" b="1" dirty="0"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/>
            <p:cNvSpPr/>
            <p:nvPr/>
          </p:nvSpPr>
          <p:spPr>
            <a:xfrm flipV="1">
              <a:off x="3934966" y="271010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430910" y="3438145"/>
            <a:ext cx="5492493" cy="584775"/>
            <a:chOff x="3430910" y="3438145"/>
            <a:chExt cx="5492493" cy="584775"/>
          </a:xfrm>
        </p:grpSpPr>
        <p:grpSp>
          <p:nvGrpSpPr>
            <p:cNvPr id="10" name="그룹 9"/>
            <p:cNvGrpSpPr/>
            <p:nvPr/>
          </p:nvGrpSpPr>
          <p:grpSpPr>
            <a:xfrm>
              <a:off x="3430910" y="3438145"/>
              <a:ext cx="5492493" cy="584775"/>
              <a:chOff x="3430910" y="3438145"/>
              <a:chExt cx="5492493" cy="584775"/>
            </a:xfrm>
          </p:grpSpPr>
          <p:sp>
            <p:nvSpPr>
              <p:cNvPr id="75" name="TextBox 13"/>
              <p:cNvSpPr txBox="1">
                <a:spLocks noChangeArrowheads="1"/>
              </p:cNvSpPr>
              <p:nvPr/>
            </p:nvSpPr>
            <p:spPr bwMode="auto">
              <a:xfrm>
                <a:off x="3430910" y="3443978"/>
                <a:ext cx="57606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rgbClr val="C00000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5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4295006" y="3438145"/>
                <a:ext cx="4628397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bg-BG" altLang="ko-KR" sz="1800" b="1" dirty="0" smtClean="0">
                    <a:latin typeface="+mj-lt"/>
                    <a:ea typeface="맑은 고딕" panose="020B0503020000020004" pitchFamily="50" charset="-127"/>
                  </a:rPr>
                  <a:t>Примери</a:t>
                </a:r>
              </a:p>
              <a:p>
                <a:pPr>
                  <a:defRPr/>
                </a:pPr>
                <a:endParaRPr lang="en-US" altLang="ko-KR" sz="1400" b="1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" name="Text Box 11"/>
              <p:cNvSpPr txBox="1">
                <a:spLocks noChangeArrowheads="1"/>
              </p:cNvSpPr>
              <p:nvPr/>
            </p:nvSpPr>
            <p:spPr bwMode="auto">
              <a:xfrm>
                <a:off x="4295006" y="3628738"/>
                <a:ext cx="459290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22" name="타원 21"/>
            <p:cNvSpPr/>
            <p:nvPr/>
          </p:nvSpPr>
          <p:spPr>
            <a:xfrm flipV="1">
              <a:off x="3934966" y="345686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30910" y="4236066"/>
            <a:ext cx="5492493" cy="477054"/>
            <a:chOff x="3430910" y="4236066"/>
            <a:chExt cx="5492493" cy="477054"/>
          </a:xfrm>
        </p:grpSpPr>
        <p:grpSp>
          <p:nvGrpSpPr>
            <p:cNvPr id="11" name="그룹 10"/>
            <p:cNvGrpSpPr/>
            <p:nvPr/>
          </p:nvGrpSpPr>
          <p:grpSpPr>
            <a:xfrm>
              <a:off x="3430910" y="4236066"/>
              <a:ext cx="5492493" cy="477054"/>
              <a:chOff x="3430910" y="4236066"/>
              <a:chExt cx="5492493" cy="477054"/>
            </a:xfrm>
          </p:grpSpPr>
          <p:sp>
            <p:nvSpPr>
              <p:cNvPr id="79" name="TextBox 13"/>
              <p:cNvSpPr txBox="1">
                <a:spLocks noChangeArrowheads="1"/>
              </p:cNvSpPr>
              <p:nvPr/>
            </p:nvSpPr>
            <p:spPr bwMode="auto">
              <a:xfrm>
                <a:off x="3430910" y="4236066"/>
                <a:ext cx="57606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rgbClr val="C00000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5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Text Box 5"/>
              <p:cNvSpPr txBox="1">
                <a:spLocks noChangeArrowheads="1"/>
              </p:cNvSpPr>
              <p:nvPr/>
            </p:nvSpPr>
            <p:spPr bwMode="auto">
              <a:xfrm>
                <a:off x="4295006" y="4273257"/>
                <a:ext cx="46283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bg-BG" altLang="ko-KR" sz="1800" b="1" dirty="0" err="1" smtClean="0">
                    <a:latin typeface="+mj-lt"/>
                    <a:ea typeface="맑은 고딕" panose="020B0503020000020004" pitchFamily="50" charset="-127"/>
                  </a:rPr>
                  <a:t>Безогледален</a:t>
                </a:r>
                <a:r>
                  <a:rPr lang="bg-BG" altLang="ko-KR" sz="1800" b="1" dirty="0" smtClean="0">
                    <a:latin typeface="+mj-lt"/>
                    <a:ea typeface="맑은 고딕" panose="020B0503020000020004" pitchFamily="50" charset="-127"/>
                  </a:rPr>
                  <a:t> фотоапарат </a:t>
                </a:r>
                <a:r>
                  <a:rPr lang="en-US" altLang="ko-KR" sz="1800" b="1" dirty="0" smtClean="0">
                    <a:solidFill>
                      <a:srgbClr val="C00000"/>
                    </a:solidFill>
                    <a:latin typeface="+mj-lt"/>
                    <a:ea typeface="맑은 고딕" panose="020B0503020000020004" pitchFamily="50" charset="-127"/>
                  </a:rPr>
                  <a:t>Sony</a:t>
                </a:r>
                <a:endParaRPr lang="en-US" altLang="ko-KR" sz="18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Text Box 11"/>
              <p:cNvSpPr txBox="1">
                <a:spLocks noChangeArrowheads="1"/>
              </p:cNvSpPr>
              <p:nvPr/>
            </p:nvSpPr>
            <p:spPr bwMode="auto">
              <a:xfrm>
                <a:off x="4295006" y="4421218"/>
                <a:ext cx="459290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23" name="타원 22"/>
            <p:cNvSpPr/>
            <p:nvPr/>
          </p:nvSpPr>
          <p:spPr>
            <a:xfrm flipV="1">
              <a:off x="3934966" y="424934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430910" y="5005725"/>
            <a:ext cx="5492493" cy="499483"/>
            <a:chOff x="3430910" y="5005725"/>
            <a:chExt cx="5492493" cy="499483"/>
          </a:xfrm>
        </p:grpSpPr>
        <p:grpSp>
          <p:nvGrpSpPr>
            <p:cNvPr id="12" name="그룹 11"/>
            <p:cNvGrpSpPr/>
            <p:nvPr/>
          </p:nvGrpSpPr>
          <p:grpSpPr>
            <a:xfrm>
              <a:off x="3430910" y="5005725"/>
              <a:ext cx="5492493" cy="499483"/>
              <a:chOff x="3430910" y="5005725"/>
              <a:chExt cx="5492493" cy="499483"/>
            </a:xfrm>
          </p:grpSpPr>
          <p:sp>
            <p:nvSpPr>
              <p:cNvPr id="83" name="TextBox 13"/>
              <p:cNvSpPr txBox="1">
                <a:spLocks noChangeArrowheads="1"/>
              </p:cNvSpPr>
              <p:nvPr/>
            </p:nvSpPr>
            <p:spPr bwMode="auto">
              <a:xfrm>
                <a:off x="3430910" y="5028154"/>
                <a:ext cx="576062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rgbClr val="C00000"/>
                    </a:solidFill>
                    <a:latin typeface="+mj-lt"/>
                    <a:ea typeface="맑은 고딕" panose="020B0503020000020004" pitchFamily="50" charset="-127"/>
                  </a:rPr>
                  <a:t>05</a:t>
                </a:r>
                <a:endParaRPr lang="ko-KR" altLang="en-US" sz="25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 Box 5"/>
              <p:cNvSpPr txBox="1">
                <a:spLocks noChangeArrowheads="1"/>
              </p:cNvSpPr>
              <p:nvPr/>
            </p:nvSpPr>
            <p:spPr bwMode="auto">
              <a:xfrm>
                <a:off x="4295006" y="5005725"/>
                <a:ext cx="462839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bg-BG" altLang="ko-KR" sz="1800" b="1" dirty="0" smtClean="0">
                    <a:latin typeface="+mj-lt"/>
                    <a:ea typeface="맑은 고딕" panose="020B0503020000020004" pitchFamily="50" charset="-127"/>
                  </a:rPr>
                  <a:t>Източници на информация</a:t>
                </a:r>
                <a:endParaRPr lang="en-US" altLang="ko-KR" sz="1800" b="1" dirty="0"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11"/>
              <p:cNvSpPr txBox="1">
                <a:spLocks noChangeArrowheads="1"/>
              </p:cNvSpPr>
              <p:nvPr/>
            </p:nvSpPr>
            <p:spPr bwMode="auto">
              <a:xfrm>
                <a:off x="4295004" y="5239037"/>
                <a:ext cx="459290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>
            <a:xfrm flipV="1">
              <a:off x="3934966" y="507230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727054" y="2493690"/>
            <a:ext cx="6408712" cy="325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Хибридните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фотоапарати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са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кръстоска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между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компактните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апарати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и D-SLR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апаратите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комбиниращи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предимства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и на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двата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вида.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Представлява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компактен по размерите си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фотоапарат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но с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предимства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подобни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на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сменяемия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обектив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Основното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предимство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на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хибридните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фотоапарати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е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липсата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на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вградено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в корпуса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огледало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Така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те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запазват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малкия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си размер, но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въпреки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това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предоставят функции,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подобни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на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огледало-рефлексните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1" lang="ru-RU" altLang="ko-KR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фотоапарати</a:t>
            </a:r>
            <a:r>
              <a:rPr kumimoji="1" lang="ru-RU" altLang="ko-KR" sz="1500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kumimoji="1" lang="en-US" altLang="ko-KR" sz="15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27054" y="2502401"/>
            <a:ext cx="62646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871070" y="1917626"/>
            <a:ext cx="5328592" cy="837674"/>
            <a:chOff x="4871070" y="1917626"/>
            <a:chExt cx="5328592" cy="837674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4871070" y="1917626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5519142" y="1984408"/>
              <a:ext cx="158417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bg-BG" altLang="ko-KR" sz="2800" b="1" dirty="0" smtClean="0"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Същност</a:t>
              </a:r>
              <a:endParaRPr kumimoji="1" lang="en-US" altLang="ko-KR" sz="2800" b="1" dirty="0"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91150" y="2493690"/>
              <a:ext cx="460851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 flipV="1">
              <a:off x="5447134" y="191762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727054" y="2493690"/>
            <a:ext cx="6408712" cy="279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ru-RU" altLang="ko-KR" sz="150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За разлика от D-SLR апаратите, фотографът не получава възможност да види истинския конкретен обект, но получава възможно най-близкото до реално изображение: видеозапис на обекта, прожектиран на миниатюрен LCD екран. Някои по-нови модели разполагат освен с електронен дисплей и с допълнителен електронен визьор, който улеснява работата и позволява на фотографа да види реалното изображение. </a:t>
            </a:r>
            <a:endParaRPr kumimoji="1" lang="en-US" altLang="ko-KR" sz="15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27054" y="2502401"/>
            <a:ext cx="62646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871070" y="1917626"/>
            <a:ext cx="5328592" cy="837674"/>
            <a:chOff x="4871070" y="1917626"/>
            <a:chExt cx="5328592" cy="837674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4871070" y="1917626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5519142" y="1984408"/>
              <a:ext cx="158417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bg-BG" altLang="ko-KR" sz="2800" b="1" dirty="0" smtClean="0"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Същност</a:t>
              </a:r>
              <a:endParaRPr kumimoji="1" lang="en-US" altLang="ko-KR" sz="2800" b="1" dirty="0"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91150" y="2493690"/>
              <a:ext cx="460851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 flipV="1">
              <a:off x="5447134" y="191762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5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727054" y="2493690"/>
            <a:ext cx="6408712" cy="186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ru-RU" altLang="ko-KR" sz="150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Разделителната способност на хибридните фотоапарати варира от 10 МР до 26 МР. Много от тях разполагат със сравнително големи сензори, което позволява по-добро качество на изображението при по-висока чувствителност.</a:t>
            </a:r>
            <a:endParaRPr kumimoji="1" lang="en-US" altLang="ko-KR" sz="15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27054" y="2502401"/>
            <a:ext cx="626469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871070" y="1917626"/>
            <a:ext cx="5328592" cy="837674"/>
            <a:chOff x="4871070" y="1917626"/>
            <a:chExt cx="5328592" cy="837674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4871070" y="1917626"/>
              <a:ext cx="71871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</a:t>
              </a:r>
              <a:r>
                <a:rPr kumimoji="1" lang="bg-BG" altLang="ko-KR" sz="3200" b="1" dirty="0" smtClean="0">
                  <a:solidFill>
                    <a:srgbClr val="C00000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2</a:t>
              </a:r>
              <a:endParaRPr kumimoji="1" lang="ko-KR" altLang="ko-KR" sz="3200" b="1" dirty="0">
                <a:solidFill>
                  <a:srgbClr val="C00000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5519142" y="1984408"/>
              <a:ext cx="273630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bg-BG" altLang="ko-KR" sz="2800" b="1" dirty="0" smtClean="0"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Характеристики</a:t>
              </a:r>
              <a:endParaRPr kumimoji="1" lang="en-US" altLang="ko-KR" sz="2800" b="1" dirty="0"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91150" y="2493690"/>
              <a:ext cx="460851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 flipV="1">
              <a:off x="5447134" y="1917626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33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10585176" cy="798753"/>
          </a:xfrm>
        </p:spPr>
        <p:txBody>
          <a:bodyPr>
            <a:normAutofit fontScale="90000"/>
          </a:bodyPr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</a:t>
            </a:r>
            <a:r>
              <a:rPr lang="en-US" altLang="ko-KR" dirty="0" smtClean="0">
                <a:solidFill>
                  <a:srgbClr val="C00000"/>
                </a:solidFill>
              </a:rPr>
              <a:t>3  </a:t>
            </a:r>
            <a:r>
              <a:rPr lang="bg-BG" altLang="ko-KR" dirty="0" smtClean="0"/>
              <a:t>Примери </a:t>
            </a:r>
            <a:r>
              <a:rPr lang="bg-BG" altLang="ko-KR" dirty="0" smtClean="0"/>
              <a:t>за цифрови, </a:t>
            </a:r>
            <a:r>
              <a:rPr lang="bg-BG" altLang="ko-KR" dirty="0" err="1" smtClean="0"/>
              <a:t>безогледални</a:t>
            </a:r>
            <a:r>
              <a:rPr lang="bg-BG" altLang="ko-KR" dirty="0" smtClean="0"/>
              <a:t> камери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/>
              <a:t>Canon EOS 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/>
              <a:t>Fujifilm X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/>
              <a:t>Nikon 1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/>
              <a:t>Pentax Q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altLang="ko-KR" dirty="0"/>
              <a:t>Samsung </a:t>
            </a:r>
            <a:r>
              <a:rPr lang="en-US" altLang="ko-KR" dirty="0" smtClean="0"/>
              <a:t>NX</a:t>
            </a:r>
            <a:endParaRPr lang="bg-BG" altLang="ko-KR" dirty="0" smtClean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222" y="1301714"/>
            <a:ext cx="5048250" cy="2524125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00" r="99867">
                        <a14:foregroundMark x1="12533" y1="33467" x2="12533" y2="33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8164" y="963050"/>
            <a:ext cx="2992234" cy="2992234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350" y="3955284"/>
            <a:ext cx="2984072" cy="2872667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27" b="98350" l="1800" r="90000">
                        <a14:foregroundMark x1="10650" y1="48912" x2="10650" y2="48912"/>
                        <a14:foregroundMark x1="10000" y1="55889" x2="10800" y2="66467"/>
                        <a14:foregroundMark x1="10000" y1="55289" x2="10400" y2="42011"/>
                        <a14:foregroundMark x1="49700" y1="80195" x2="53800" y2="89347"/>
                        <a14:foregroundMark x1="59350" y1="94224" x2="61700" y2="95649"/>
                        <a14:foregroundMark x1="67800" y1="94824" x2="74200" y2="93023"/>
                        <a14:backgroundMark x1="60200" y1="95049" x2="64950" y2="96324"/>
                        <a14:backgroundMark x1="67100" y1="96324" x2="74200" y2="94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1139" y="3833095"/>
            <a:ext cx="3680212" cy="2452862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27" b="99437" l="0" r="99744">
                        <a14:foregroundMark x1="92821" y1="28451" x2="92821" y2="28451"/>
                        <a14:foregroundMark x1="93077" y1="75211" x2="93077" y2="75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0950" y="3911587"/>
            <a:ext cx="2806662" cy="2554782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10585176" cy="798753"/>
          </a:xfrm>
        </p:spPr>
        <p:txBody>
          <a:bodyPr>
            <a:normAutofit/>
          </a:bodyPr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</a:t>
            </a:r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</a:rPr>
              <a:t>  </a:t>
            </a:r>
            <a:r>
              <a:rPr lang="bg-BG" altLang="ko-KR" dirty="0" err="1" smtClean="0"/>
              <a:t>Безогледален</a:t>
            </a:r>
            <a:r>
              <a:rPr lang="bg-BG" altLang="ko-KR" dirty="0" smtClean="0"/>
              <a:t> фотоапарат </a:t>
            </a:r>
            <a:r>
              <a:rPr lang="en-US" altLang="ko-KR" dirty="0" smtClean="0">
                <a:solidFill>
                  <a:srgbClr val="C00000"/>
                </a:solidFill>
              </a:rPr>
              <a:t>Sony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  <p:sp>
        <p:nvSpPr>
          <p:cNvPr id="11" name="Контейнер за съдържани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g-BG" b="1" i="0" dirty="0" smtClean="0"/>
              <a:t>Тайната е размерът на сензора</a:t>
            </a:r>
          </a:p>
          <a:p>
            <a:r>
              <a:rPr lang="ru-RU" i="0" dirty="0" err="1"/>
              <a:t>Сензорът</a:t>
            </a:r>
            <a:r>
              <a:rPr lang="ru-RU" i="0" dirty="0"/>
              <a:t> за изображения е </a:t>
            </a:r>
            <a:r>
              <a:rPr lang="ru-RU" i="0" dirty="0" err="1"/>
              <a:t>окото</a:t>
            </a:r>
            <a:r>
              <a:rPr lang="ru-RU" i="0" dirty="0"/>
              <a:t> на </a:t>
            </a:r>
            <a:r>
              <a:rPr lang="ru-RU" i="0" dirty="0" err="1"/>
              <a:t>цифровия</a:t>
            </a:r>
            <a:r>
              <a:rPr lang="ru-RU" i="0" dirty="0"/>
              <a:t> </a:t>
            </a:r>
            <a:r>
              <a:rPr lang="ru-RU" i="0" dirty="0" err="1"/>
              <a:t>фотоапарат</a:t>
            </a:r>
            <a:r>
              <a:rPr lang="ru-RU" i="0" dirty="0"/>
              <a:t> – </a:t>
            </a:r>
            <a:r>
              <a:rPr lang="ru-RU" i="0" dirty="0" err="1"/>
              <a:t>по-големият</a:t>
            </a:r>
            <a:r>
              <a:rPr lang="ru-RU" i="0" dirty="0"/>
              <a:t> </a:t>
            </a:r>
            <a:r>
              <a:rPr lang="ru-RU" i="0" dirty="0" err="1"/>
              <a:t>сензор</a:t>
            </a:r>
            <a:r>
              <a:rPr lang="ru-RU" i="0" dirty="0"/>
              <a:t> </a:t>
            </a:r>
            <a:r>
              <a:rPr lang="ru-RU" i="0" dirty="0" err="1"/>
              <a:t>означава</a:t>
            </a:r>
            <a:r>
              <a:rPr lang="ru-RU" i="0" dirty="0"/>
              <a:t> </a:t>
            </a:r>
            <a:r>
              <a:rPr lang="ru-RU" i="0" dirty="0" err="1" smtClean="0"/>
              <a:t>по-добри</a:t>
            </a:r>
            <a:r>
              <a:rPr lang="ru-RU" i="0" dirty="0" smtClean="0"/>
              <a:t> </a:t>
            </a:r>
          </a:p>
          <a:p>
            <a:r>
              <a:rPr lang="ru-RU" i="0" dirty="0" smtClean="0"/>
              <a:t>изображения</a:t>
            </a:r>
            <a:r>
              <a:rPr lang="ru-RU" i="0" dirty="0"/>
              <a:t>. </a:t>
            </a:r>
            <a:r>
              <a:rPr lang="ru-RU" i="0" dirty="0" err="1"/>
              <a:t>Със</a:t>
            </a:r>
            <a:r>
              <a:rPr lang="ru-RU" i="0" dirty="0"/>
              <a:t> </a:t>
            </a:r>
            <a:r>
              <a:rPr lang="ru-RU" i="0" dirty="0" err="1"/>
              <a:t>сензор</a:t>
            </a:r>
            <a:r>
              <a:rPr lang="ru-RU" i="0" dirty="0"/>
              <a:t> с размер </a:t>
            </a:r>
            <a:r>
              <a:rPr lang="ru-RU" i="0" dirty="0" err="1"/>
              <a:t>поне</a:t>
            </a:r>
            <a:r>
              <a:rPr lang="ru-RU" i="0" dirty="0"/>
              <a:t> 10 </a:t>
            </a:r>
            <a:r>
              <a:rPr lang="ru-RU" i="0" dirty="0" err="1"/>
              <a:t>пъти</a:t>
            </a:r>
            <a:r>
              <a:rPr lang="ru-RU" i="0" dirty="0"/>
              <a:t> </a:t>
            </a:r>
            <a:r>
              <a:rPr lang="ru-RU" i="0" dirty="0" err="1"/>
              <a:t>по-голям</a:t>
            </a:r>
            <a:r>
              <a:rPr lang="ru-RU" i="0" dirty="0"/>
              <a:t> от </a:t>
            </a:r>
            <a:r>
              <a:rPr lang="ru-RU" i="0" dirty="0" err="1"/>
              <a:t>този</a:t>
            </a:r>
            <a:r>
              <a:rPr lang="ru-RU" i="0" dirty="0"/>
              <a:t> на смартфон </a:t>
            </a:r>
            <a:r>
              <a:rPr lang="ru-RU" i="0" dirty="0" err="1"/>
              <a:t>всеки</a:t>
            </a:r>
            <a:r>
              <a:rPr lang="ru-RU" i="0" dirty="0"/>
              <a:t> аспект от </a:t>
            </a:r>
          </a:p>
          <a:p>
            <a:r>
              <a:rPr lang="ru-RU" i="0" dirty="0" err="1" smtClean="0"/>
              <a:t>заснемането</a:t>
            </a:r>
            <a:r>
              <a:rPr lang="ru-RU" i="0" dirty="0" smtClean="0"/>
              <a:t> </a:t>
            </a:r>
            <a:r>
              <a:rPr lang="ru-RU" i="0" dirty="0"/>
              <a:t>се </a:t>
            </a:r>
            <a:r>
              <a:rPr lang="ru-RU" i="0" dirty="0" err="1"/>
              <a:t>подобрява</a:t>
            </a:r>
            <a:r>
              <a:rPr lang="ru-RU" i="0" dirty="0"/>
              <a:t> – </a:t>
            </a:r>
            <a:r>
              <a:rPr lang="ru-RU" i="0" dirty="0" err="1"/>
              <a:t>повече</a:t>
            </a:r>
            <a:r>
              <a:rPr lang="ru-RU" i="0" dirty="0"/>
              <a:t> пиксели, </a:t>
            </a:r>
            <a:r>
              <a:rPr lang="ru-RU" i="0" dirty="0" err="1"/>
              <a:t>чувствителност</a:t>
            </a:r>
            <a:r>
              <a:rPr lang="ru-RU" i="0" dirty="0"/>
              <a:t> при слаба светлина и </a:t>
            </a:r>
            <a:r>
              <a:rPr lang="ru-RU" i="0" dirty="0" err="1"/>
              <a:t>по-широк</a:t>
            </a:r>
            <a:r>
              <a:rPr lang="ru-RU" i="0" dirty="0"/>
              <a:t> </a:t>
            </a:r>
            <a:r>
              <a:rPr lang="ru-RU" i="0" dirty="0" smtClean="0"/>
              <a:t>  </a:t>
            </a:r>
          </a:p>
          <a:p>
            <a:r>
              <a:rPr lang="ru-RU" i="0" dirty="0" smtClean="0"/>
              <a:t>динамичен </a:t>
            </a:r>
            <a:r>
              <a:rPr lang="ru-RU" i="0" dirty="0"/>
              <a:t>обхват. За </a:t>
            </a:r>
            <a:r>
              <a:rPr lang="ru-RU" i="0" dirty="0" err="1"/>
              <a:t>повече</a:t>
            </a:r>
            <a:r>
              <a:rPr lang="ru-RU" i="0" dirty="0"/>
              <a:t> </a:t>
            </a:r>
            <a:r>
              <a:rPr lang="ru-RU" i="0" dirty="0" err="1"/>
              <a:t>рязкост</a:t>
            </a:r>
            <a:r>
              <a:rPr lang="ru-RU" i="0" dirty="0"/>
              <a:t> в </a:t>
            </a:r>
            <a:r>
              <a:rPr lang="ru-RU" i="0" dirty="0" err="1"/>
              <a:t>снимките</a:t>
            </a:r>
            <a:r>
              <a:rPr lang="ru-RU" i="0" dirty="0"/>
              <a:t>, при </a:t>
            </a:r>
            <a:r>
              <a:rPr lang="ru-RU" i="0" dirty="0" err="1"/>
              <a:t>уголемяване</a:t>
            </a:r>
            <a:r>
              <a:rPr lang="ru-RU" i="0" dirty="0"/>
              <a:t> и </a:t>
            </a:r>
            <a:r>
              <a:rPr lang="ru-RU" i="0" dirty="0" err="1"/>
              <a:t>печат</a:t>
            </a:r>
            <a:r>
              <a:rPr lang="ru-RU" i="0" dirty="0"/>
              <a:t>.</a:t>
            </a:r>
          </a:p>
          <a:p>
            <a:r>
              <a:rPr lang="ru-RU" i="0" dirty="0"/>
              <a:t>[1] Смартфон [2] Тип 1.0 [3] Формат APS-C [4] 35 мм </a:t>
            </a:r>
            <a:r>
              <a:rPr lang="ru-RU" i="0" dirty="0" err="1"/>
              <a:t>пълноформатен</a:t>
            </a:r>
            <a:endParaRPr lang="en-US" i="0" dirty="0"/>
          </a:p>
        </p:txBody>
      </p:sp>
      <p:pic>
        <p:nvPicPr>
          <p:cNvPr id="12" name="Картина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22" y="3213770"/>
            <a:ext cx="3624432" cy="32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10585176" cy="798753"/>
          </a:xfrm>
        </p:spPr>
        <p:txBody>
          <a:bodyPr>
            <a:normAutofit/>
          </a:bodyPr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</a:t>
            </a:r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</a:rPr>
              <a:t>  </a:t>
            </a:r>
            <a:r>
              <a:rPr lang="bg-BG" altLang="ko-KR" dirty="0" err="1" smtClean="0"/>
              <a:t>Безогледален</a:t>
            </a:r>
            <a:r>
              <a:rPr lang="bg-BG" altLang="ko-KR" dirty="0" smtClean="0"/>
              <a:t> фотоапарат </a:t>
            </a:r>
            <a:r>
              <a:rPr lang="en-US" altLang="ko-KR" dirty="0" smtClean="0">
                <a:solidFill>
                  <a:srgbClr val="C00000"/>
                </a:solidFill>
              </a:rPr>
              <a:t>Sony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  <p:sp>
        <p:nvSpPr>
          <p:cNvPr id="11" name="Контейнер за съдържани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ru-RU" b="1" i="0" dirty="0"/>
              <a:t>Размер на </a:t>
            </a:r>
            <a:r>
              <a:rPr lang="ru-RU" b="1" i="0" dirty="0" err="1"/>
              <a:t>сензора</a:t>
            </a:r>
            <a:r>
              <a:rPr lang="ru-RU" b="1" i="0" dirty="0"/>
              <a:t> и </a:t>
            </a:r>
            <a:r>
              <a:rPr lang="ru-RU" b="1" i="0" dirty="0" err="1"/>
              <a:t>представяне</a:t>
            </a:r>
            <a:r>
              <a:rPr lang="ru-RU" b="1" i="0" dirty="0"/>
              <a:t> при слаба </a:t>
            </a:r>
            <a:r>
              <a:rPr lang="ru-RU" b="1" i="0" dirty="0" smtClean="0"/>
              <a:t>светлина</a:t>
            </a:r>
          </a:p>
          <a:p>
            <a:pPr marL="0" indent="0"/>
            <a:r>
              <a:rPr lang="ru-RU" i="0" dirty="0" err="1"/>
              <a:t>Предимствата</a:t>
            </a:r>
            <a:r>
              <a:rPr lang="ru-RU" i="0" dirty="0"/>
              <a:t> на много </a:t>
            </a:r>
            <a:r>
              <a:rPr lang="ru-RU" i="0" dirty="0" err="1"/>
              <a:t>по-големия</a:t>
            </a:r>
            <a:r>
              <a:rPr lang="ru-RU" i="0" dirty="0"/>
              <a:t> </a:t>
            </a:r>
            <a:r>
              <a:rPr lang="ru-RU" i="0" dirty="0" err="1"/>
              <a:t>сензор</a:t>
            </a:r>
            <a:r>
              <a:rPr lang="ru-RU" i="0" dirty="0"/>
              <a:t> на </a:t>
            </a:r>
            <a:r>
              <a:rPr lang="ru-RU" i="0" dirty="0" err="1"/>
              <a:t>безогледалните</a:t>
            </a:r>
            <a:r>
              <a:rPr lang="ru-RU" i="0" dirty="0"/>
              <a:t> </a:t>
            </a:r>
            <a:r>
              <a:rPr lang="ru-RU" i="0" dirty="0" err="1"/>
              <a:t>фотоапарати</a:t>
            </a:r>
            <a:r>
              <a:rPr lang="ru-RU" i="0" dirty="0"/>
              <a:t> </a:t>
            </a:r>
            <a:r>
              <a:rPr lang="ru-RU" i="0" dirty="0" err="1"/>
              <a:t>Sony</a:t>
            </a:r>
            <a:r>
              <a:rPr lang="ru-RU" i="0" dirty="0"/>
              <a:t> </a:t>
            </a:r>
            <a:r>
              <a:rPr lang="ru-RU" i="0" dirty="0" err="1"/>
              <a:t>са</a:t>
            </a:r>
            <a:r>
              <a:rPr lang="ru-RU" i="0" dirty="0"/>
              <a:t> </a:t>
            </a:r>
            <a:r>
              <a:rPr lang="ru-RU" i="0" dirty="0" err="1"/>
              <a:t>очевидни</a:t>
            </a:r>
            <a:r>
              <a:rPr lang="ru-RU" i="0" dirty="0"/>
              <a:t>. </a:t>
            </a:r>
          </a:p>
          <a:p>
            <a:pPr marL="0" indent="0"/>
            <a:r>
              <a:rPr lang="ru-RU" i="0" dirty="0" err="1" smtClean="0"/>
              <a:t>По-големият</a:t>
            </a:r>
            <a:r>
              <a:rPr lang="ru-RU" i="0" dirty="0" smtClean="0"/>
              <a:t> </a:t>
            </a:r>
            <a:r>
              <a:rPr lang="ru-RU" i="0" dirty="0" err="1"/>
              <a:t>сензор</a:t>
            </a:r>
            <a:r>
              <a:rPr lang="ru-RU" i="0" dirty="0"/>
              <a:t> </a:t>
            </a:r>
            <a:r>
              <a:rPr lang="ru-RU" i="0" dirty="0" err="1"/>
              <a:t>произвежда</a:t>
            </a:r>
            <a:r>
              <a:rPr lang="ru-RU" i="0" dirty="0"/>
              <a:t> </a:t>
            </a:r>
            <a:r>
              <a:rPr lang="ru-RU" i="0" dirty="0" err="1"/>
              <a:t>по-малко</a:t>
            </a:r>
            <a:r>
              <a:rPr lang="ru-RU" i="0" dirty="0"/>
              <a:t> шум, </a:t>
            </a:r>
            <a:r>
              <a:rPr lang="ru-RU" i="0" dirty="0" err="1"/>
              <a:t>повече</a:t>
            </a:r>
            <a:r>
              <a:rPr lang="ru-RU" i="0" dirty="0"/>
              <a:t> </a:t>
            </a:r>
            <a:r>
              <a:rPr lang="ru-RU" i="0" dirty="0" err="1"/>
              <a:t>детайл</a:t>
            </a:r>
            <a:r>
              <a:rPr lang="ru-RU" i="0" dirty="0"/>
              <a:t> и </a:t>
            </a:r>
            <a:r>
              <a:rPr lang="ru-RU" i="0" dirty="0" err="1"/>
              <a:t>по-красиво</a:t>
            </a:r>
            <a:r>
              <a:rPr lang="ru-RU" i="0" dirty="0"/>
              <a:t> изображение – </a:t>
            </a:r>
            <a:r>
              <a:rPr lang="ru-RU" i="0" dirty="0" err="1"/>
              <a:t>особено</a:t>
            </a:r>
            <a:r>
              <a:rPr lang="ru-RU" i="0" dirty="0"/>
              <a:t> при слаба светлина.</a:t>
            </a:r>
            <a:endParaRPr lang="en-US" i="0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70" y="2709714"/>
            <a:ext cx="4685554" cy="3688628"/>
          </a:xfrm>
          <a:prstGeom prst="rect">
            <a:avLst/>
          </a:prstGeom>
        </p:spPr>
      </p:pic>
      <p:sp>
        <p:nvSpPr>
          <p:cNvPr id="4" name="Правоъгълник 3"/>
          <p:cNvSpPr/>
          <p:nvPr/>
        </p:nvSpPr>
        <p:spPr>
          <a:xfrm>
            <a:off x="661728" y="5579561"/>
            <a:ext cx="5826397" cy="7386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1400" dirty="0" err="1" smtClean="0">
                <a:solidFill>
                  <a:schemeClr val="tx1"/>
                </a:solidFill>
              </a:rPr>
              <a:t>Безогледален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>
                <a:solidFill>
                  <a:schemeClr val="tx1"/>
                </a:solidFill>
              </a:rPr>
              <a:t>фотоапарат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ru-RU" sz="1400" dirty="0" err="1">
                <a:solidFill>
                  <a:schemeClr val="tx1"/>
                </a:solidFill>
              </a:rPr>
              <a:t>Sony</a:t>
            </a:r>
            <a:r>
              <a:rPr lang="ru-RU" sz="1400" dirty="0">
                <a:solidFill>
                  <a:schemeClr val="tx1"/>
                </a:solidFill>
              </a:rPr>
              <a:t> (35 мм </a:t>
            </a:r>
            <a:r>
              <a:rPr lang="ru-RU" sz="1400" dirty="0" err="1" smtClean="0">
                <a:solidFill>
                  <a:schemeClr val="tx1"/>
                </a:solidFill>
              </a:rPr>
              <a:t>пълноформатен</a:t>
            </a:r>
            <a:r>
              <a:rPr lang="ru-RU" sz="1400" dirty="0">
                <a:solidFill>
                  <a:schemeClr val="tx1"/>
                </a:solidFill>
              </a:rPr>
              <a:t>)：Изящно </a:t>
            </a:r>
            <a:r>
              <a:rPr lang="ru-RU" sz="1400" dirty="0" smtClean="0">
                <a:solidFill>
                  <a:schemeClr val="tx1"/>
                </a:solidFill>
              </a:rPr>
              <a:t>    </a:t>
            </a:r>
            <a:r>
              <a:rPr lang="ru-RU" sz="1400" dirty="0" err="1" smtClean="0">
                <a:solidFill>
                  <a:schemeClr val="tx1"/>
                </a:solidFill>
              </a:rPr>
              <a:t>възпроизвеждане</a:t>
            </a:r>
            <a:r>
              <a:rPr lang="ru-RU" sz="1400" dirty="0" smtClean="0">
                <a:solidFill>
                  <a:schemeClr val="tx1"/>
                </a:solidFill>
              </a:rPr>
              <a:t> на    </a:t>
            </a:r>
            <a:r>
              <a:rPr lang="ru-RU" sz="1400" dirty="0" err="1">
                <a:solidFill>
                  <a:schemeClr val="tx1"/>
                </a:solidFill>
              </a:rPr>
              <a:t>детайли</a:t>
            </a:r>
            <a:r>
              <a:rPr lang="ru-RU" sz="1400" dirty="0">
                <a:solidFill>
                  <a:schemeClr val="tx1"/>
                </a:solidFill>
              </a:rPr>
              <a:t> от </a:t>
            </a:r>
            <a:r>
              <a:rPr lang="ru-RU" sz="1400" dirty="0" err="1">
                <a:solidFill>
                  <a:schemeClr val="tx1"/>
                </a:solidFill>
              </a:rPr>
              <a:t>голям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ru-RU" sz="1400" dirty="0" err="1">
                <a:solidFill>
                  <a:schemeClr val="tx1"/>
                </a:solidFill>
              </a:rPr>
              <a:t>сензор</a:t>
            </a:r>
            <a:r>
              <a:rPr lang="ru-RU" sz="1400" dirty="0">
                <a:solidFill>
                  <a:schemeClr val="tx1"/>
                </a:solidFill>
              </a:rPr>
              <a:t> / 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ru-RU" sz="1400" dirty="0" err="1" smtClean="0">
                <a:solidFill>
                  <a:schemeClr val="tx1"/>
                </a:solidFill>
              </a:rPr>
              <a:t>Смартфон：Много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>
                <a:solidFill>
                  <a:schemeClr val="tx1"/>
                </a:solidFill>
              </a:rPr>
              <a:t>по-малко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ru-RU" sz="1400" dirty="0" err="1">
                <a:solidFill>
                  <a:schemeClr val="tx1"/>
                </a:solidFill>
              </a:rPr>
              <a:t>фини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ru-RU" sz="1400" dirty="0" err="1">
                <a:solidFill>
                  <a:schemeClr val="tx1"/>
                </a:solidFill>
              </a:rPr>
              <a:t>детайли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10585176" cy="798753"/>
          </a:xfrm>
        </p:spPr>
        <p:txBody>
          <a:bodyPr>
            <a:normAutofit/>
          </a:bodyPr>
          <a:lstStyle/>
          <a:p>
            <a:r>
              <a:rPr lang="bg-BG" altLang="ko-KR" dirty="0" smtClean="0">
                <a:solidFill>
                  <a:srgbClr val="C00000"/>
                </a:solidFill>
              </a:rPr>
              <a:t>0</a:t>
            </a:r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</a:rPr>
              <a:t>  </a:t>
            </a:r>
            <a:r>
              <a:rPr lang="bg-BG" altLang="ko-KR" dirty="0" err="1" smtClean="0"/>
              <a:t>Безогледален</a:t>
            </a:r>
            <a:r>
              <a:rPr lang="bg-BG" altLang="ko-KR" dirty="0" smtClean="0"/>
              <a:t> фотоапарат </a:t>
            </a:r>
            <a:r>
              <a:rPr lang="en-US" altLang="ko-KR" dirty="0" smtClean="0">
                <a:solidFill>
                  <a:srgbClr val="C00000"/>
                </a:solidFill>
              </a:rPr>
              <a:t>Sony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261442"/>
            <a:ext cx="67062" cy="67062"/>
          </a:xfrm>
          <a:prstGeom prst="rect">
            <a:avLst/>
          </a:prstGeom>
        </p:spPr>
      </p:pic>
      <p:sp>
        <p:nvSpPr>
          <p:cNvPr id="11" name="Контейнер за съдържание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bg-BG" b="1" i="0" dirty="0" smtClean="0"/>
              <a:t>Фокус и прецизност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8" y="1845618"/>
            <a:ext cx="10801200" cy="45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По избор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504D"/>
      </a:hlink>
      <a:folHlink>
        <a:srgbClr val="953734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11744</TotalTime>
  <Words>427</Words>
  <Application>Microsoft Office PowerPoint</Application>
  <PresentationFormat>По избор</PresentationFormat>
  <Paragraphs>55</Paragraphs>
  <Slides>13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13</vt:i4>
      </vt:variant>
    </vt:vector>
  </HeadingPairs>
  <TitlesOfParts>
    <vt:vector size="22" baseType="lpstr">
      <vt:lpstr>Malgun Gothic</vt:lpstr>
      <vt:lpstr>Arial</vt:lpstr>
      <vt:lpstr>Times New Roman</vt:lpstr>
      <vt:lpstr>Calibri Light</vt:lpstr>
      <vt:lpstr>Calibri</vt:lpstr>
      <vt:lpstr>굴림체</vt:lpstr>
      <vt:lpstr>Courier New</vt:lpstr>
      <vt:lpstr>굴림</vt:lpstr>
      <vt:lpstr>Office 테마</vt:lpstr>
      <vt:lpstr>Безогледални    камери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03  Примери за цифрови, безогледални камери</vt:lpstr>
      <vt:lpstr>04  Безогледален фотоапарат Sony</vt:lpstr>
      <vt:lpstr>04  Безогледален фотоапарат Sony</vt:lpstr>
      <vt:lpstr>04  Безогледален фотоапарат Sony</vt:lpstr>
      <vt:lpstr>04  Безогледален фотоапарат Sony</vt:lpstr>
      <vt:lpstr>04  Безогледален фотоапарат Sony</vt:lpstr>
      <vt:lpstr>05 Източници на информация</vt:lpstr>
      <vt:lpstr>Благодаря Ви за вниманието!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N10</cp:lastModifiedBy>
  <cp:revision>9</cp:revision>
  <dcterms:created xsi:type="dcterms:W3CDTF">2010-02-01T08:03:16Z</dcterms:created>
  <dcterms:modified xsi:type="dcterms:W3CDTF">2021-02-10T21:31:21Z</dcterms:modified>
  <cp:category>www.slidemembers.com</cp:category>
</cp:coreProperties>
</file>